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5" roundtripDataSignature="AMtx7mj2/A5VB1tPtk7FZ3BjWzu6i7SBk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customschemas.google.com/relationships/presentationmetadata" Target="metadata"/><Relationship Id="rId14" Type="http://schemas.openxmlformats.org/officeDocument/2006/relationships/slide" Target="slides/slide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a3529405cf_0_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a3529405cf_0_2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SV23-20 metachert</a:t>
            </a:r>
            <a:endParaRPr/>
          </a:p>
        </p:txBody>
      </p:sp>
      <p:sp>
        <p:nvSpPr>
          <p:cNvPr id="159" name="Google Shape;159;g2a3529405cf_0_2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 name="Google Shape;93;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Simplified tectonic map of Turkey showing the major belts that formed by subduction, collision, and suturing. One major suture is shown: the Late Cretaceous  Izmir-Ankara-Erzincan suture zone that formed when rifted fragments of Gondwana, including the Central Anatolian microcontinet, collided with the Eurasian plate to the north (represented by the Pontide belt). The Tavşanlı Zone (pronounced Tav-shan-luh) is a belt of high-pressure - low-temperature rocks (primarily blueschist facies) that represent the exhumed Late Cretaceous subduction zone. Sv = Sivrihisar region.</a:t>
            </a:r>
            <a:endParaRPr/>
          </a:p>
        </p:txBody>
      </p:sp>
      <p:sp>
        <p:nvSpPr>
          <p:cNvPr id="94" name="Google Shape;94;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9ae8fbb7e6_0_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9" name="Google Shape;99;g29ae8fbb7e6_0_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g29ae8fbb7e6_0_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2a3529405cf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2a3529405cf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pronunciation of Halilbağı: Ha-leel-bah-uh</a:t>
            </a:r>
            <a:endParaRPr/>
          </a:p>
        </p:txBody>
      </p:sp>
      <p:sp>
        <p:nvSpPr>
          <p:cNvPr id="108" name="Google Shape;108;g2a3529405cf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ab0521eedc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2ab0521eedc_0_1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for module with samples SV23-04, 05, 06, 20</a:t>
            </a:r>
            <a:endParaRPr/>
          </a:p>
        </p:txBody>
      </p:sp>
      <p:sp>
        <p:nvSpPr>
          <p:cNvPr id="115" name="Google Shape;115;g2ab0521eedc_0_1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264c5675431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264c5675431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for module with samples SV23-01, 04, 08, 20</a:t>
            </a:r>
            <a:endParaRPr/>
          </a:p>
          <a:p>
            <a:pPr indent="0" lvl="0" marL="0" rtl="0" algn="l">
              <a:spcBef>
                <a:spcPts val="0"/>
              </a:spcBef>
              <a:spcAft>
                <a:spcPts val="0"/>
              </a:spcAft>
              <a:buNone/>
            </a:pPr>
            <a:r>
              <a:t/>
            </a:r>
            <a:endParaRPr/>
          </a:p>
        </p:txBody>
      </p:sp>
      <p:sp>
        <p:nvSpPr>
          <p:cNvPr id="127" name="Google Shape;127;g264c5675431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2a3529405cf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2a3529405cf_0_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steeply-dipping blueschist/eclogite, marble, calc-schist, and quartzite, near Halilbağı village (W side of village is on the left at the horizon) and the northern tectonic contact of the HP/LT complex</a:t>
            </a:r>
            <a:endParaRPr/>
          </a:p>
        </p:txBody>
      </p:sp>
      <p:sp>
        <p:nvSpPr>
          <p:cNvPr id="139" name="Google Shape;139;g2a3529405cf_0_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29ae9e77f24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29ae9e77f24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SV23-08</a:t>
            </a:r>
            <a:endParaRPr/>
          </a:p>
        </p:txBody>
      </p:sp>
      <p:sp>
        <p:nvSpPr>
          <p:cNvPr id="145" name="Google Shape;145;g29ae9e77f24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a3529405cf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2a3529405cf_0_1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near site of SV23-20 (metachert)</a:t>
            </a:r>
            <a:endParaRPr/>
          </a:p>
        </p:txBody>
      </p:sp>
      <p:sp>
        <p:nvSpPr>
          <p:cNvPr id="152" name="Google Shape;152;g2a3529405cf_0_1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9"/>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9"/>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1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1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1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1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4"/>
          <p:cNvSpPr/>
          <p:nvPr>
            <p:ph idx="2" type="pic"/>
          </p:nvPr>
        </p:nvSpPr>
        <p:spPr>
          <a:xfrm>
            <a:off x="5183188" y="987425"/>
            <a:ext cx="6172200" cy="4873625"/>
          </a:xfrm>
          <a:prstGeom prst="rect">
            <a:avLst/>
          </a:prstGeom>
          <a:noFill/>
          <a:ln>
            <a:noFill/>
          </a:ln>
        </p:spPr>
      </p:sp>
      <p:sp>
        <p:nvSpPr>
          <p:cNvPr id="68" name="Google Shape;68;p1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1"/>
          <p:cNvPicPr preferRelativeResize="0"/>
          <p:nvPr/>
        </p:nvPicPr>
        <p:blipFill>
          <a:blip r:embed="rId3">
            <a:alphaModFix/>
          </a:blip>
          <a:stretch>
            <a:fillRect/>
          </a:stretch>
        </p:blipFill>
        <p:spPr>
          <a:xfrm>
            <a:off x="1309300" y="0"/>
            <a:ext cx="9144003" cy="6844607"/>
          </a:xfrm>
          <a:prstGeom prst="rect">
            <a:avLst/>
          </a:prstGeom>
          <a:noFill/>
          <a:ln>
            <a:noFill/>
          </a:ln>
        </p:spPr>
      </p:pic>
      <p:sp>
        <p:nvSpPr>
          <p:cNvPr id="89" name="Google Shape;89;p1"/>
          <p:cNvSpPr txBox="1"/>
          <p:nvPr/>
        </p:nvSpPr>
        <p:spPr>
          <a:xfrm>
            <a:off x="2567275" y="1041525"/>
            <a:ext cx="6766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800">
                <a:solidFill>
                  <a:schemeClr val="dk1"/>
                </a:solidFill>
                <a:latin typeface="Calibri"/>
                <a:ea typeface="Calibri"/>
                <a:cs typeface="Calibri"/>
                <a:sym typeface="Calibri"/>
              </a:rPr>
              <a:t>a subduction complex in west-central Turkey</a:t>
            </a:r>
            <a:endParaRPr sz="2800">
              <a:solidFill>
                <a:schemeClr val="dk1"/>
              </a:solidFill>
              <a:latin typeface="Calibri"/>
              <a:ea typeface="Calibri"/>
              <a:cs typeface="Calibri"/>
              <a:sym typeface="Calibri"/>
            </a:endParaRPr>
          </a:p>
        </p:txBody>
      </p:sp>
      <p:sp>
        <p:nvSpPr>
          <p:cNvPr id="90" name="Google Shape;90;p1"/>
          <p:cNvSpPr txBox="1"/>
          <p:nvPr/>
        </p:nvSpPr>
        <p:spPr>
          <a:xfrm>
            <a:off x="1201075" y="136425"/>
            <a:ext cx="9144000" cy="9051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Clr>
                <a:schemeClr val="dk1"/>
              </a:buClr>
              <a:buSzPts val="6000"/>
              <a:buFont typeface="Calibri"/>
              <a:buNone/>
            </a:pPr>
            <a:r>
              <a:rPr lang="en-US" sz="5200">
                <a:solidFill>
                  <a:schemeClr val="dk1"/>
                </a:solidFill>
                <a:latin typeface="Calibri"/>
                <a:ea typeface="Calibri"/>
                <a:cs typeface="Calibri"/>
                <a:sym typeface="Calibri"/>
              </a:rPr>
              <a:t>Geology of the Sivrihisar Massif</a:t>
            </a:r>
            <a:endParaRPr sz="270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id="161" name="Google Shape;161;g2a3529405cf_0_24"/>
          <p:cNvPicPr preferRelativeResize="0"/>
          <p:nvPr/>
        </p:nvPicPr>
        <p:blipFill>
          <a:blip r:embed="rId3">
            <a:alphaModFix/>
          </a:blip>
          <a:stretch>
            <a:fillRect/>
          </a:stretch>
        </p:blipFill>
        <p:spPr>
          <a:xfrm>
            <a:off x="1835850" y="152400"/>
            <a:ext cx="8737603" cy="6553202"/>
          </a:xfrm>
          <a:prstGeom prst="rect">
            <a:avLst/>
          </a:prstGeom>
          <a:noFill/>
          <a:ln>
            <a:noFill/>
          </a:ln>
        </p:spPr>
      </p:pic>
      <p:sp>
        <p:nvSpPr>
          <p:cNvPr id="162" name="Google Shape;162;g2a3529405cf_0_24"/>
          <p:cNvSpPr txBox="1"/>
          <p:nvPr/>
        </p:nvSpPr>
        <p:spPr>
          <a:xfrm>
            <a:off x="3014750" y="331200"/>
            <a:ext cx="63798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800">
                <a:solidFill>
                  <a:schemeClr val="dk1"/>
                </a:solidFill>
                <a:highlight>
                  <a:srgbClr val="FFFFFF"/>
                </a:highlight>
                <a:latin typeface="Calibri"/>
                <a:ea typeface="Calibri"/>
                <a:cs typeface="Calibri"/>
                <a:sym typeface="Calibri"/>
              </a:rPr>
              <a:t>lawsonite-glaucophane-garnet metachert</a:t>
            </a:r>
            <a:endParaRPr sz="2800">
              <a:solidFill>
                <a:schemeClr val="dk1"/>
              </a:solidFill>
              <a:highlight>
                <a:srgbClr val="FFFFFF"/>
              </a:highlight>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p2"/>
          <p:cNvPicPr preferRelativeResize="0"/>
          <p:nvPr/>
        </p:nvPicPr>
        <p:blipFill>
          <a:blip r:embed="rId3">
            <a:alphaModFix/>
          </a:blip>
          <a:stretch>
            <a:fillRect/>
          </a:stretch>
        </p:blipFill>
        <p:spPr>
          <a:xfrm>
            <a:off x="565726" y="276575"/>
            <a:ext cx="10794300" cy="59662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id="102" name="Google Shape;102;g29ae8fbb7e6_0_3"/>
          <p:cNvPicPr preferRelativeResize="0"/>
          <p:nvPr/>
        </p:nvPicPr>
        <p:blipFill>
          <a:blip r:embed="rId3">
            <a:alphaModFix/>
          </a:blip>
          <a:stretch>
            <a:fillRect/>
          </a:stretch>
        </p:blipFill>
        <p:spPr>
          <a:xfrm>
            <a:off x="152400" y="152400"/>
            <a:ext cx="11212155" cy="6553198"/>
          </a:xfrm>
          <a:prstGeom prst="rect">
            <a:avLst/>
          </a:prstGeom>
          <a:noFill/>
          <a:ln>
            <a:noFill/>
          </a:ln>
        </p:spPr>
      </p:pic>
      <p:sp>
        <p:nvSpPr>
          <p:cNvPr id="103" name="Google Shape;103;g29ae8fbb7e6_0_3"/>
          <p:cNvSpPr txBox="1"/>
          <p:nvPr/>
        </p:nvSpPr>
        <p:spPr>
          <a:xfrm>
            <a:off x="5275375" y="6305400"/>
            <a:ext cx="3625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Calibri"/>
                <a:ea typeface="Calibri"/>
                <a:cs typeface="Calibri"/>
                <a:sym typeface="Calibri"/>
              </a:rPr>
              <a:t>modified from Whitney et al. (2014) Tectonics</a:t>
            </a:r>
            <a:endParaRPr>
              <a:solidFill>
                <a:schemeClr val="dk1"/>
              </a:solidFill>
              <a:latin typeface="Calibri"/>
              <a:ea typeface="Calibri"/>
              <a:cs typeface="Calibri"/>
              <a:sym typeface="Calibri"/>
            </a:endParaRPr>
          </a:p>
        </p:txBody>
      </p:sp>
      <p:sp>
        <p:nvSpPr>
          <p:cNvPr id="104" name="Google Shape;104;g29ae8fbb7e6_0_3"/>
          <p:cNvSpPr txBox="1"/>
          <p:nvPr/>
        </p:nvSpPr>
        <p:spPr>
          <a:xfrm>
            <a:off x="8239750" y="2468850"/>
            <a:ext cx="3124800" cy="2539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700">
                <a:solidFill>
                  <a:schemeClr val="dk1"/>
                </a:solidFill>
                <a:latin typeface="Calibri"/>
                <a:ea typeface="Calibri"/>
                <a:cs typeface="Calibri"/>
                <a:sym typeface="Calibri"/>
              </a:rPr>
              <a:t>The freshest lawsonite-bearing rocks are near the villages of Halilbağı and İkipınar. Lawsonite pseudomorphs are seen in other parts of the massif, where the </a:t>
            </a:r>
            <a:endParaRPr sz="1700">
              <a:solidFill>
                <a:schemeClr val="dk1"/>
              </a:solidFill>
              <a:latin typeface="Calibri"/>
              <a:ea typeface="Calibri"/>
              <a:cs typeface="Calibri"/>
              <a:sym typeface="Calibri"/>
            </a:endParaRPr>
          </a:p>
          <a:p>
            <a:pPr indent="0" lvl="0" marL="0" rtl="0" algn="l">
              <a:spcBef>
                <a:spcPts val="0"/>
              </a:spcBef>
              <a:spcAft>
                <a:spcPts val="0"/>
              </a:spcAft>
              <a:buNone/>
            </a:pPr>
            <a:r>
              <a:rPr lang="en-US" sz="1700">
                <a:solidFill>
                  <a:schemeClr val="dk1"/>
                </a:solidFill>
                <a:latin typeface="Calibri"/>
                <a:ea typeface="Calibri"/>
                <a:cs typeface="Calibri"/>
                <a:sym typeface="Calibri"/>
              </a:rPr>
              <a:t>Late Cretaceous HP assemblages</a:t>
            </a:r>
            <a:endParaRPr sz="1700">
              <a:solidFill>
                <a:schemeClr val="dk1"/>
              </a:solidFill>
              <a:latin typeface="Calibri"/>
              <a:ea typeface="Calibri"/>
              <a:cs typeface="Calibri"/>
              <a:sym typeface="Calibri"/>
            </a:endParaRPr>
          </a:p>
          <a:p>
            <a:pPr indent="0" lvl="0" marL="0" rtl="0" algn="l">
              <a:spcBef>
                <a:spcPts val="0"/>
              </a:spcBef>
              <a:spcAft>
                <a:spcPts val="0"/>
              </a:spcAft>
              <a:buNone/>
            </a:pPr>
            <a:r>
              <a:rPr lang="en-US" sz="1700">
                <a:solidFill>
                  <a:schemeClr val="dk1"/>
                </a:solidFill>
                <a:latin typeface="Calibri"/>
                <a:ea typeface="Calibri"/>
                <a:cs typeface="Calibri"/>
                <a:sym typeface="Calibri"/>
              </a:rPr>
              <a:t>    have been retrogressed or</a:t>
            </a:r>
            <a:endParaRPr sz="1700">
              <a:solidFill>
                <a:schemeClr val="dk1"/>
              </a:solidFill>
              <a:latin typeface="Calibri"/>
              <a:ea typeface="Calibri"/>
              <a:cs typeface="Calibri"/>
              <a:sym typeface="Calibri"/>
            </a:endParaRPr>
          </a:p>
          <a:p>
            <a:pPr indent="0" lvl="0" marL="0" rtl="0" algn="l">
              <a:spcBef>
                <a:spcPts val="0"/>
              </a:spcBef>
              <a:spcAft>
                <a:spcPts val="0"/>
              </a:spcAft>
              <a:buNone/>
            </a:pPr>
            <a:r>
              <a:rPr lang="en-US" sz="1700">
                <a:solidFill>
                  <a:schemeClr val="dk1"/>
                </a:solidFill>
                <a:latin typeface="Calibri"/>
                <a:ea typeface="Calibri"/>
                <a:cs typeface="Calibri"/>
                <a:sym typeface="Calibri"/>
              </a:rPr>
              <a:t>          overprinted by Eocene</a:t>
            </a:r>
            <a:endParaRPr sz="1700">
              <a:solidFill>
                <a:schemeClr val="dk1"/>
              </a:solidFill>
              <a:latin typeface="Calibri"/>
              <a:ea typeface="Calibri"/>
              <a:cs typeface="Calibri"/>
              <a:sym typeface="Calibri"/>
            </a:endParaRPr>
          </a:p>
          <a:p>
            <a:pPr indent="0" lvl="0" marL="0" rtl="0" algn="l">
              <a:spcBef>
                <a:spcPts val="0"/>
              </a:spcBef>
              <a:spcAft>
                <a:spcPts val="0"/>
              </a:spcAft>
              <a:buNone/>
            </a:pPr>
            <a:r>
              <a:rPr lang="en-US" sz="1700">
                <a:solidFill>
                  <a:schemeClr val="dk1"/>
                </a:solidFill>
                <a:latin typeface="Calibri"/>
                <a:ea typeface="Calibri"/>
                <a:cs typeface="Calibri"/>
                <a:sym typeface="Calibri"/>
              </a:rPr>
              <a:t>          granitic intrusions.</a:t>
            </a:r>
            <a:endParaRPr sz="17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pic>
        <p:nvPicPr>
          <p:cNvPr id="110" name="Google Shape;110;g2a3529405cf_0_0"/>
          <p:cNvPicPr preferRelativeResize="0"/>
          <p:nvPr/>
        </p:nvPicPr>
        <p:blipFill>
          <a:blip r:embed="rId3">
            <a:alphaModFix/>
          </a:blip>
          <a:stretch>
            <a:fillRect/>
          </a:stretch>
        </p:blipFill>
        <p:spPr>
          <a:xfrm>
            <a:off x="513238" y="152400"/>
            <a:ext cx="11165517" cy="6553199"/>
          </a:xfrm>
          <a:prstGeom prst="rect">
            <a:avLst/>
          </a:prstGeom>
          <a:noFill/>
          <a:ln>
            <a:noFill/>
          </a:ln>
        </p:spPr>
      </p:pic>
      <p:sp>
        <p:nvSpPr>
          <p:cNvPr id="111" name="Google Shape;111;g2a3529405cf_0_0"/>
          <p:cNvSpPr txBox="1"/>
          <p:nvPr/>
        </p:nvSpPr>
        <p:spPr>
          <a:xfrm>
            <a:off x="8919025" y="565725"/>
            <a:ext cx="26583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solidFill>
                  <a:schemeClr val="dk1"/>
                </a:solidFill>
                <a:latin typeface="Calibri"/>
                <a:ea typeface="Calibri"/>
                <a:cs typeface="Calibri"/>
                <a:sym typeface="Calibri"/>
              </a:rPr>
              <a:t>SV23 samples were collected near the village of Halilbağı</a:t>
            </a:r>
            <a:endParaRPr sz="240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g2ab0521eedc_0_10"/>
          <p:cNvPicPr preferRelativeResize="0"/>
          <p:nvPr/>
        </p:nvPicPr>
        <p:blipFill>
          <a:blip r:embed="rId3">
            <a:alphaModFix/>
          </a:blip>
          <a:stretch>
            <a:fillRect/>
          </a:stretch>
        </p:blipFill>
        <p:spPr>
          <a:xfrm>
            <a:off x="1270100" y="152400"/>
            <a:ext cx="9326582" cy="6553199"/>
          </a:xfrm>
          <a:prstGeom prst="rect">
            <a:avLst/>
          </a:prstGeom>
          <a:noFill/>
          <a:ln>
            <a:noFill/>
          </a:ln>
        </p:spPr>
      </p:pic>
      <p:sp>
        <p:nvSpPr>
          <p:cNvPr id="118" name="Google Shape;118;g2ab0521eedc_0_10"/>
          <p:cNvSpPr txBox="1"/>
          <p:nvPr/>
        </p:nvSpPr>
        <p:spPr>
          <a:xfrm>
            <a:off x="3753275" y="1724850"/>
            <a:ext cx="5106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000">
                <a:solidFill>
                  <a:srgbClr val="FFFF00"/>
                </a:solidFill>
                <a:latin typeface="Calibri"/>
                <a:ea typeface="Calibri"/>
                <a:cs typeface="Calibri"/>
                <a:sym typeface="Calibri"/>
              </a:rPr>
              <a:t>20</a:t>
            </a:r>
            <a:endParaRPr b="1" sz="2000">
              <a:solidFill>
                <a:srgbClr val="FFFF00"/>
              </a:solidFill>
              <a:latin typeface="Calibri"/>
              <a:ea typeface="Calibri"/>
              <a:cs typeface="Calibri"/>
              <a:sym typeface="Calibri"/>
            </a:endParaRPr>
          </a:p>
        </p:txBody>
      </p:sp>
      <p:sp>
        <p:nvSpPr>
          <p:cNvPr id="119" name="Google Shape;119;g2ab0521eedc_0_10"/>
          <p:cNvSpPr txBox="1"/>
          <p:nvPr/>
        </p:nvSpPr>
        <p:spPr>
          <a:xfrm>
            <a:off x="8316500" y="4804425"/>
            <a:ext cx="3858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000">
                <a:solidFill>
                  <a:srgbClr val="FFFF00"/>
                </a:solidFill>
                <a:latin typeface="Calibri"/>
                <a:ea typeface="Calibri"/>
                <a:cs typeface="Calibri"/>
                <a:sym typeface="Calibri"/>
              </a:rPr>
              <a:t>5</a:t>
            </a:r>
            <a:endParaRPr b="1" sz="2000">
              <a:solidFill>
                <a:srgbClr val="FFFF00"/>
              </a:solidFill>
              <a:latin typeface="Calibri"/>
              <a:ea typeface="Calibri"/>
              <a:cs typeface="Calibri"/>
              <a:sym typeface="Calibri"/>
            </a:endParaRPr>
          </a:p>
        </p:txBody>
      </p:sp>
      <p:sp>
        <p:nvSpPr>
          <p:cNvPr id="120" name="Google Shape;120;g2ab0521eedc_0_10"/>
          <p:cNvSpPr txBox="1"/>
          <p:nvPr/>
        </p:nvSpPr>
        <p:spPr>
          <a:xfrm>
            <a:off x="8191150" y="5122425"/>
            <a:ext cx="3858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000">
                <a:solidFill>
                  <a:srgbClr val="FFFF00"/>
                </a:solidFill>
                <a:latin typeface="Calibri"/>
                <a:ea typeface="Calibri"/>
                <a:cs typeface="Calibri"/>
                <a:sym typeface="Calibri"/>
              </a:rPr>
              <a:t>4</a:t>
            </a:r>
            <a:endParaRPr b="1" sz="2000">
              <a:solidFill>
                <a:srgbClr val="FFFF00"/>
              </a:solidFill>
              <a:latin typeface="Calibri"/>
              <a:ea typeface="Calibri"/>
              <a:cs typeface="Calibri"/>
              <a:sym typeface="Calibri"/>
            </a:endParaRPr>
          </a:p>
        </p:txBody>
      </p:sp>
      <p:sp>
        <p:nvSpPr>
          <p:cNvPr id="121" name="Google Shape;121;g2ab0521eedc_0_10"/>
          <p:cNvSpPr txBox="1"/>
          <p:nvPr/>
        </p:nvSpPr>
        <p:spPr>
          <a:xfrm>
            <a:off x="6937875" y="3312325"/>
            <a:ext cx="3858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000">
                <a:solidFill>
                  <a:srgbClr val="FFFF00"/>
                </a:solidFill>
                <a:latin typeface="Calibri"/>
                <a:ea typeface="Calibri"/>
                <a:cs typeface="Calibri"/>
                <a:sym typeface="Calibri"/>
              </a:rPr>
              <a:t>6</a:t>
            </a:r>
            <a:endParaRPr b="1" sz="2000">
              <a:solidFill>
                <a:srgbClr val="FFFF00"/>
              </a:solidFill>
              <a:latin typeface="Calibri"/>
              <a:ea typeface="Calibri"/>
              <a:cs typeface="Calibri"/>
              <a:sym typeface="Calibri"/>
            </a:endParaRPr>
          </a:p>
        </p:txBody>
      </p:sp>
      <p:sp>
        <p:nvSpPr>
          <p:cNvPr id="122" name="Google Shape;122;g2ab0521eedc_0_10"/>
          <p:cNvSpPr txBox="1"/>
          <p:nvPr/>
        </p:nvSpPr>
        <p:spPr>
          <a:xfrm>
            <a:off x="1270100" y="6243900"/>
            <a:ext cx="3753300" cy="461700"/>
          </a:xfrm>
          <a:prstGeom prst="rect">
            <a:avLst/>
          </a:prstGeom>
          <a:solidFill>
            <a:schemeClr val="dk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800">
                <a:solidFill>
                  <a:schemeClr val="lt1"/>
                </a:solidFill>
                <a:latin typeface="Calibri"/>
                <a:ea typeface="Calibri"/>
                <a:cs typeface="Calibri"/>
                <a:sym typeface="Calibri"/>
              </a:rPr>
              <a:t>all samples numbers have prefix SV23</a:t>
            </a:r>
            <a:endParaRPr sz="1800">
              <a:solidFill>
                <a:schemeClr val="lt1"/>
              </a:solidFill>
              <a:latin typeface="Calibri"/>
              <a:ea typeface="Calibri"/>
              <a:cs typeface="Calibri"/>
              <a:sym typeface="Calibri"/>
            </a:endParaRPr>
          </a:p>
        </p:txBody>
      </p:sp>
      <p:pic>
        <p:nvPicPr>
          <p:cNvPr id="123" name="Google Shape;123;g2ab0521eedc_0_10"/>
          <p:cNvPicPr preferRelativeResize="0"/>
          <p:nvPr/>
        </p:nvPicPr>
        <p:blipFill>
          <a:blip r:embed="rId4">
            <a:alphaModFix/>
          </a:blip>
          <a:stretch>
            <a:fillRect/>
          </a:stretch>
        </p:blipFill>
        <p:spPr>
          <a:xfrm>
            <a:off x="1" y="-1"/>
            <a:ext cx="3461495" cy="17248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pic>
        <p:nvPicPr>
          <p:cNvPr id="129" name="Google Shape;129;g264c5675431_0_0"/>
          <p:cNvPicPr preferRelativeResize="0"/>
          <p:nvPr/>
        </p:nvPicPr>
        <p:blipFill>
          <a:blip r:embed="rId3">
            <a:alphaModFix/>
          </a:blip>
          <a:stretch>
            <a:fillRect/>
          </a:stretch>
        </p:blipFill>
        <p:spPr>
          <a:xfrm>
            <a:off x="1270100" y="152400"/>
            <a:ext cx="9326582" cy="6553199"/>
          </a:xfrm>
          <a:prstGeom prst="rect">
            <a:avLst/>
          </a:prstGeom>
          <a:noFill/>
          <a:ln>
            <a:noFill/>
          </a:ln>
        </p:spPr>
      </p:pic>
      <p:sp>
        <p:nvSpPr>
          <p:cNvPr id="130" name="Google Shape;130;g264c5675431_0_0"/>
          <p:cNvSpPr txBox="1"/>
          <p:nvPr/>
        </p:nvSpPr>
        <p:spPr>
          <a:xfrm>
            <a:off x="3753275" y="1724850"/>
            <a:ext cx="5106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000">
                <a:solidFill>
                  <a:srgbClr val="FFFF00"/>
                </a:solidFill>
                <a:latin typeface="Calibri"/>
                <a:ea typeface="Calibri"/>
                <a:cs typeface="Calibri"/>
                <a:sym typeface="Calibri"/>
              </a:rPr>
              <a:t>20</a:t>
            </a:r>
            <a:endParaRPr b="1" sz="2000">
              <a:solidFill>
                <a:srgbClr val="FFFF00"/>
              </a:solidFill>
              <a:latin typeface="Calibri"/>
              <a:ea typeface="Calibri"/>
              <a:cs typeface="Calibri"/>
              <a:sym typeface="Calibri"/>
            </a:endParaRPr>
          </a:p>
        </p:txBody>
      </p:sp>
      <p:sp>
        <p:nvSpPr>
          <p:cNvPr id="131" name="Google Shape;131;g264c5675431_0_0"/>
          <p:cNvSpPr txBox="1"/>
          <p:nvPr/>
        </p:nvSpPr>
        <p:spPr>
          <a:xfrm>
            <a:off x="5823263" y="3312325"/>
            <a:ext cx="3858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000">
                <a:solidFill>
                  <a:srgbClr val="FFFF00"/>
                </a:solidFill>
                <a:latin typeface="Calibri"/>
                <a:ea typeface="Calibri"/>
                <a:cs typeface="Calibri"/>
                <a:sym typeface="Calibri"/>
              </a:rPr>
              <a:t>8</a:t>
            </a:r>
            <a:endParaRPr b="1" sz="2000">
              <a:solidFill>
                <a:srgbClr val="FFFF00"/>
              </a:solidFill>
              <a:latin typeface="Calibri"/>
              <a:ea typeface="Calibri"/>
              <a:cs typeface="Calibri"/>
              <a:sym typeface="Calibri"/>
            </a:endParaRPr>
          </a:p>
        </p:txBody>
      </p:sp>
      <p:sp>
        <p:nvSpPr>
          <p:cNvPr id="132" name="Google Shape;132;g264c5675431_0_0"/>
          <p:cNvSpPr txBox="1"/>
          <p:nvPr/>
        </p:nvSpPr>
        <p:spPr>
          <a:xfrm>
            <a:off x="7874350" y="4721025"/>
            <a:ext cx="3858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000">
                <a:solidFill>
                  <a:srgbClr val="FFFF00"/>
                </a:solidFill>
                <a:latin typeface="Calibri"/>
                <a:ea typeface="Calibri"/>
                <a:cs typeface="Calibri"/>
                <a:sym typeface="Calibri"/>
              </a:rPr>
              <a:t>1</a:t>
            </a:r>
            <a:endParaRPr b="1" sz="2000">
              <a:solidFill>
                <a:srgbClr val="FFFF00"/>
              </a:solidFill>
              <a:latin typeface="Calibri"/>
              <a:ea typeface="Calibri"/>
              <a:cs typeface="Calibri"/>
              <a:sym typeface="Calibri"/>
            </a:endParaRPr>
          </a:p>
        </p:txBody>
      </p:sp>
      <p:sp>
        <p:nvSpPr>
          <p:cNvPr id="133" name="Google Shape;133;g264c5675431_0_0"/>
          <p:cNvSpPr txBox="1"/>
          <p:nvPr/>
        </p:nvSpPr>
        <p:spPr>
          <a:xfrm>
            <a:off x="8191150" y="5122425"/>
            <a:ext cx="3858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000">
                <a:solidFill>
                  <a:srgbClr val="FFFF00"/>
                </a:solidFill>
                <a:latin typeface="Calibri"/>
                <a:ea typeface="Calibri"/>
                <a:cs typeface="Calibri"/>
                <a:sym typeface="Calibri"/>
              </a:rPr>
              <a:t>4</a:t>
            </a:r>
            <a:endParaRPr b="1" sz="2000">
              <a:solidFill>
                <a:srgbClr val="FFFF00"/>
              </a:solidFill>
              <a:latin typeface="Calibri"/>
              <a:ea typeface="Calibri"/>
              <a:cs typeface="Calibri"/>
              <a:sym typeface="Calibri"/>
            </a:endParaRPr>
          </a:p>
        </p:txBody>
      </p:sp>
      <p:sp>
        <p:nvSpPr>
          <p:cNvPr id="134" name="Google Shape;134;g264c5675431_0_0"/>
          <p:cNvSpPr txBox="1"/>
          <p:nvPr/>
        </p:nvSpPr>
        <p:spPr>
          <a:xfrm>
            <a:off x="1270100" y="6243900"/>
            <a:ext cx="3753300" cy="461700"/>
          </a:xfrm>
          <a:prstGeom prst="rect">
            <a:avLst/>
          </a:prstGeom>
          <a:solidFill>
            <a:schemeClr val="dk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800">
                <a:solidFill>
                  <a:schemeClr val="lt1"/>
                </a:solidFill>
                <a:latin typeface="Calibri"/>
                <a:ea typeface="Calibri"/>
                <a:cs typeface="Calibri"/>
                <a:sym typeface="Calibri"/>
              </a:rPr>
              <a:t>all samples numbers have prefix SV23</a:t>
            </a:r>
            <a:endParaRPr sz="1800">
              <a:solidFill>
                <a:schemeClr val="lt1"/>
              </a:solidFill>
              <a:latin typeface="Calibri"/>
              <a:ea typeface="Calibri"/>
              <a:cs typeface="Calibri"/>
              <a:sym typeface="Calibri"/>
            </a:endParaRPr>
          </a:p>
        </p:txBody>
      </p:sp>
      <p:pic>
        <p:nvPicPr>
          <p:cNvPr id="135" name="Google Shape;135;g264c5675431_0_0"/>
          <p:cNvPicPr preferRelativeResize="0"/>
          <p:nvPr/>
        </p:nvPicPr>
        <p:blipFill>
          <a:blip r:embed="rId4">
            <a:alphaModFix/>
          </a:blip>
          <a:stretch>
            <a:fillRect/>
          </a:stretch>
        </p:blipFill>
        <p:spPr>
          <a:xfrm>
            <a:off x="0" y="0"/>
            <a:ext cx="3461526" cy="17248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id="141" name="Google Shape;141;g2a3529405cf_0_9"/>
          <p:cNvPicPr preferRelativeResize="0"/>
          <p:nvPr/>
        </p:nvPicPr>
        <p:blipFill>
          <a:blip r:embed="rId3">
            <a:alphaModFix/>
          </a:blip>
          <a:stretch>
            <a:fillRect/>
          </a:stretch>
        </p:blipFill>
        <p:spPr>
          <a:xfrm>
            <a:off x="1727200" y="152400"/>
            <a:ext cx="8737603" cy="655320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g29ae9e77f24_0_0"/>
          <p:cNvPicPr preferRelativeResize="0"/>
          <p:nvPr/>
        </p:nvPicPr>
        <p:blipFill>
          <a:blip r:embed="rId3">
            <a:alphaModFix/>
          </a:blip>
          <a:stretch>
            <a:fillRect/>
          </a:stretch>
        </p:blipFill>
        <p:spPr>
          <a:xfrm>
            <a:off x="1656475" y="152400"/>
            <a:ext cx="8737603" cy="6553202"/>
          </a:xfrm>
          <a:prstGeom prst="rect">
            <a:avLst/>
          </a:prstGeom>
          <a:noFill/>
          <a:ln>
            <a:noFill/>
          </a:ln>
        </p:spPr>
      </p:pic>
      <p:sp>
        <p:nvSpPr>
          <p:cNvPr id="148" name="Google Shape;148;g29ae9e77f24_0_0"/>
          <p:cNvSpPr txBox="1"/>
          <p:nvPr/>
        </p:nvSpPr>
        <p:spPr>
          <a:xfrm>
            <a:off x="6996000" y="6002475"/>
            <a:ext cx="32013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800">
                <a:solidFill>
                  <a:schemeClr val="lt1"/>
                </a:solidFill>
                <a:latin typeface="Calibri"/>
                <a:ea typeface="Calibri"/>
                <a:cs typeface="Calibri"/>
                <a:sym typeface="Calibri"/>
              </a:rPr>
              <a:t>lawsonite blueschist</a:t>
            </a:r>
            <a:endParaRPr sz="2800">
              <a:solidFill>
                <a:schemeClr val="lt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g2a3529405cf_0_16"/>
          <p:cNvPicPr preferRelativeResize="0"/>
          <p:nvPr/>
        </p:nvPicPr>
        <p:blipFill>
          <a:blip r:embed="rId3">
            <a:alphaModFix/>
          </a:blip>
          <a:stretch>
            <a:fillRect/>
          </a:stretch>
        </p:blipFill>
        <p:spPr>
          <a:xfrm>
            <a:off x="1849625" y="152400"/>
            <a:ext cx="8737603" cy="6553202"/>
          </a:xfrm>
          <a:prstGeom prst="rect">
            <a:avLst/>
          </a:prstGeom>
          <a:noFill/>
          <a:ln>
            <a:noFill/>
          </a:ln>
        </p:spPr>
      </p:pic>
      <p:sp>
        <p:nvSpPr>
          <p:cNvPr id="155" name="Google Shape;155;g2a3529405cf_0_16"/>
          <p:cNvSpPr txBox="1"/>
          <p:nvPr/>
        </p:nvSpPr>
        <p:spPr>
          <a:xfrm>
            <a:off x="3610375" y="289775"/>
            <a:ext cx="5216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800">
                <a:solidFill>
                  <a:schemeClr val="dk1"/>
                </a:solidFill>
                <a:latin typeface="Calibri"/>
                <a:ea typeface="Calibri"/>
                <a:cs typeface="Calibri"/>
                <a:sym typeface="Calibri"/>
              </a:rPr>
              <a:t>lawsonite eclogite + blueschist</a:t>
            </a:r>
            <a:endParaRPr sz="28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2023-11-09T17:53:01Z</dcterms:created>
  <dc:creator>Erkan Toraman</dc:creator>
</cp:coreProperties>
</file>